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bril Fatface" charset="1" panose="02000503000000020003"/>
      <p:regular r:id="rId15"/>
    </p:embeddedFont>
    <p:embeddedFont>
      <p:font typeface="Open Sans Bold" charset="1" panose="00000000000000000000"/>
      <p:regular r:id="rId16"/>
    </p:embeddedFont>
    <p:embeddedFont>
      <p:font typeface="Open Sans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jpeg" Type="http://schemas.openxmlformats.org/officeDocument/2006/relationships/image"/><Relationship Id="rId6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23388" y="981075"/>
            <a:ext cx="9441224" cy="8229600"/>
          </a:xfrm>
          <a:custGeom>
            <a:avLst/>
            <a:gdLst/>
            <a:ahLst/>
            <a:cxnLst/>
            <a:rect r="r" b="b" t="t" l="l"/>
            <a:pathLst>
              <a:path h="8229600" w="9441224">
                <a:moveTo>
                  <a:pt x="0" y="0"/>
                </a:moveTo>
                <a:lnTo>
                  <a:pt x="9441224" y="0"/>
                </a:lnTo>
                <a:lnTo>
                  <a:pt x="94412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79107" y="3501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5386687"/>
            <a:ext cx="16230600" cy="441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Emotion-Based Music Recommender System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AutoShape 12" id="12"/>
          <p:cNvSpPr/>
          <p:nvPr/>
        </p:nvSpPr>
        <p:spPr>
          <a:xfrm flipH="true">
            <a:off x="14423146" y="2139522"/>
            <a:ext cx="0" cy="143689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79107" y="3501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91039" y="1057275"/>
            <a:ext cx="7485938" cy="207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9"/>
              </a:lnSpc>
            </a:pPr>
            <a:r>
              <a:rPr lang="en-US" sz="69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Project Overview</a:t>
            </a:r>
          </a:p>
          <a:p>
            <a:pPr algn="l">
              <a:lnSpc>
                <a:spcPts val="818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578987" y="2745593"/>
            <a:ext cx="17098914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Goal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Detect human emotions from facial expressions and recommend matching music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Motivation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Create a personalized, mood-aware music experience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Tech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Deep Learning, CNNs, Real-time GUI</a:t>
            </a:r>
          </a:p>
          <a:p>
            <a:pPr algn="l">
              <a:lnSpc>
                <a:spcPts val="4200"/>
              </a:lnSpc>
            </a:pP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010382" y="6303439"/>
            <a:ext cx="5213914" cy="5213914"/>
            <a:chOff x="0" y="0"/>
            <a:chExt cx="19050000" cy="190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5"/>
              <a:stretch>
                <a:fillRect l="-2233" t="0" r="-4719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79107" y="3501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91305" y="1047750"/>
            <a:ext cx="9638109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19"/>
              </a:lnSpc>
            </a:pPr>
            <a:r>
              <a:rPr lang="en-US" sz="60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Dataset &amp; Preprocessing</a:t>
            </a:r>
          </a:p>
          <a:p>
            <a:pPr algn="l">
              <a:lnSpc>
                <a:spcPts val="70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384223" y="3400142"/>
            <a:ext cx="11861722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[AffectNet (Kaggle)] – 8 classes (Happy, Sad, Angry, etc.)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Split: 70% Train, 15% Val, 15% Test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578987" y="2445385"/>
            <a:ext cx="237860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Dataset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84223" y="6251292"/>
            <a:ext cx="9251936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Rescaling, flipping, shifting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Class balancing with weights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578987" y="5213067"/>
            <a:ext cx="4416128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Preprocessing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682010" y="5975067"/>
            <a:ext cx="5542285" cy="5542285"/>
            <a:chOff x="0" y="0"/>
            <a:chExt cx="19050000" cy="190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5"/>
              <a:stretch>
                <a:fillRect l="-2233" t="0" r="-4719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79107" y="3501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426721"/>
            <a:ext cx="11402135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19"/>
              </a:lnSpc>
            </a:pPr>
            <a:r>
              <a:rPr lang="en-US" sz="60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 Model Selection &amp; Architecture</a:t>
            </a:r>
          </a:p>
          <a:p>
            <a:pPr algn="l">
              <a:lnSpc>
                <a:spcPts val="70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580176" y="2681159"/>
            <a:ext cx="10246674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Selected:- EfficientNetB0 for best generalization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Tried:- ResNet50, Xception, FER2013-based models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Architecture: -EfficientNetB0 + Dropout + Dense Layers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Softmax output for 8 emotions</a:t>
            </a:r>
          </a:p>
          <a:p>
            <a:pPr algn="l">
              <a:lnSpc>
                <a:spcPts val="4200"/>
              </a:lnSpc>
            </a:pP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993108" y="6286166"/>
            <a:ext cx="5231187" cy="5231187"/>
            <a:chOff x="0" y="0"/>
            <a:chExt cx="19050000" cy="190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5"/>
              <a:stretch>
                <a:fillRect l="-2233" t="0" r="-4719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79107" y="3501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928522" y="6221579"/>
            <a:ext cx="5295773" cy="5295773"/>
            <a:chOff x="0" y="0"/>
            <a:chExt cx="19050000" cy="190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5"/>
              <a:stretch>
                <a:fillRect l="-2233" t="0" r="-4719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1047750"/>
            <a:ext cx="9055486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19"/>
              </a:lnSpc>
            </a:pPr>
            <a:r>
              <a:rPr lang="en-US" sz="60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 Evaluation &amp; Results</a:t>
            </a:r>
          </a:p>
          <a:p>
            <a:pPr algn="l">
              <a:lnSpc>
                <a:spcPts val="70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892381" y="2766060"/>
            <a:ext cx="11419998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Validation Accuracy: 60.95%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Best Classes: Happy (0.87 F1), Neutral (0.89 F1)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Chall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enging: Disgust, Fear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Confusion Matrix (insert image or simplified matrix)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79107" y="3501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82256" y="1047750"/>
            <a:ext cx="9055486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19"/>
              </a:lnSpc>
            </a:pPr>
            <a:r>
              <a:rPr lang="en-US" sz="60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 Real-Time System &amp; GUI</a:t>
            </a:r>
          </a:p>
          <a:p>
            <a:pPr algn="l">
              <a:lnSpc>
                <a:spcPts val="70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510368" y="2766060"/>
            <a:ext cx="11419998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Built with OpenCV, Tkinter, and Pygame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Webcam captures face ➜ Model predicts emotion ➜ Music recommended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Latency: 1.5s per prediction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Limitat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ions: low light, non-frontal faces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Include screenshot of the GUI output (as in the report)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737515" y="6030573"/>
            <a:ext cx="5486780" cy="5486780"/>
            <a:chOff x="0" y="0"/>
            <a:chExt cx="19050000" cy="190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5"/>
              <a:stretch>
                <a:fillRect l="-2233" t="0" r="-4719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79107" y="3501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82256" y="1047750"/>
            <a:ext cx="10228810" cy="88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19"/>
              </a:lnSpc>
            </a:pPr>
            <a:r>
              <a:rPr lang="en-US" sz="60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Conclusion &amp; Future Work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10368" y="2766060"/>
            <a:ext cx="11419998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Conclusion: EfficientNetB0 + DeepFace integration enables real-time emotion recognition with reasonable accuracy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Next S</a:t>
            </a:r>
            <a:r>
              <a:rPr lang="en-US" sz="3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teps:-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Improve performa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nce on underrepresented classes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audio feature fusion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Expand emotion-to-genre mapping dynamically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737515" y="6030573"/>
            <a:ext cx="5486780" cy="5486780"/>
            <a:chOff x="0" y="0"/>
            <a:chExt cx="19050000" cy="190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5"/>
              <a:stretch>
                <a:fillRect l="-2233" t="0" r="-4719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79107" y="3501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345940"/>
            <a:ext cx="340625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Huda Mawood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8624" y="5298440"/>
            <a:ext cx="422484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mohammed hanzala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9092" y="6250940"/>
            <a:ext cx="340585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Ahmed Medhat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51552" y="2027995"/>
            <a:ext cx="10384895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500">
                <a:solidFill>
                  <a:srgbClr val="1F2020"/>
                </a:solidFill>
                <a:latin typeface="Abril Fatface"/>
                <a:ea typeface="Abril Fatface"/>
                <a:cs typeface="Abril Fatface"/>
                <a:sym typeface="Abril Fatface"/>
              </a:rPr>
              <a:t>Meet Our Team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79107" y="3501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273249" y="4299301"/>
            <a:ext cx="18834498" cy="6801085"/>
            <a:chOff x="0" y="0"/>
            <a:chExt cx="6356731" cy="22953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61849" y="-684022"/>
              <a:ext cx="6668262" cy="2986024"/>
            </a:xfrm>
            <a:custGeom>
              <a:avLst/>
              <a:gdLst/>
              <a:ahLst/>
              <a:cxnLst/>
              <a:rect r="r" b="b" t="t" l="l"/>
              <a:pathLst>
                <a:path h="2986024" w="6668262">
                  <a:moveTo>
                    <a:pt x="6129782" y="2977388"/>
                  </a:moveTo>
                  <a:cubicBezTo>
                    <a:pt x="4034663" y="2966593"/>
                    <a:pt x="2180463" y="2983738"/>
                    <a:pt x="117729" y="2969895"/>
                  </a:cubicBezTo>
                  <a:cubicBezTo>
                    <a:pt x="0" y="2685415"/>
                    <a:pt x="107442" y="2028825"/>
                    <a:pt x="90424" y="1641602"/>
                  </a:cubicBezTo>
                  <a:cubicBezTo>
                    <a:pt x="185420" y="1548130"/>
                    <a:pt x="440563" y="1699260"/>
                    <a:pt x="554228" y="1679321"/>
                  </a:cubicBezTo>
                  <a:cubicBezTo>
                    <a:pt x="646684" y="1705610"/>
                    <a:pt x="745490" y="1623314"/>
                    <a:pt x="836295" y="1674114"/>
                  </a:cubicBezTo>
                  <a:cubicBezTo>
                    <a:pt x="836549" y="1656207"/>
                    <a:pt x="861822" y="1658366"/>
                    <a:pt x="854202" y="1664589"/>
                  </a:cubicBezTo>
                  <a:cubicBezTo>
                    <a:pt x="854583" y="1665859"/>
                    <a:pt x="860044" y="1662176"/>
                    <a:pt x="865632" y="1657223"/>
                  </a:cubicBezTo>
                  <a:cubicBezTo>
                    <a:pt x="972058" y="1645920"/>
                    <a:pt x="1180973" y="1499108"/>
                    <a:pt x="1362964" y="1508125"/>
                  </a:cubicBezTo>
                  <a:cubicBezTo>
                    <a:pt x="1330579" y="1506855"/>
                    <a:pt x="1417320" y="1509649"/>
                    <a:pt x="1412240" y="1505458"/>
                  </a:cubicBezTo>
                  <a:cubicBezTo>
                    <a:pt x="1617218" y="1475740"/>
                    <a:pt x="1789176" y="1483106"/>
                    <a:pt x="2063242" y="1345692"/>
                  </a:cubicBezTo>
                  <a:cubicBezTo>
                    <a:pt x="2200910" y="1369949"/>
                    <a:pt x="2430780" y="1323467"/>
                    <a:pt x="2632075" y="1271016"/>
                  </a:cubicBezTo>
                  <a:cubicBezTo>
                    <a:pt x="2825496" y="1226693"/>
                    <a:pt x="3061589" y="1260475"/>
                    <a:pt x="3259455" y="1121664"/>
                  </a:cubicBezTo>
                  <a:cubicBezTo>
                    <a:pt x="3487547" y="1107059"/>
                    <a:pt x="3722370" y="1052068"/>
                    <a:pt x="3933698" y="994283"/>
                  </a:cubicBezTo>
                  <a:cubicBezTo>
                    <a:pt x="3951351" y="1002030"/>
                    <a:pt x="4075684" y="1019302"/>
                    <a:pt x="4134485" y="989330"/>
                  </a:cubicBezTo>
                  <a:cubicBezTo>
                    <a:pt x="4196588" y="967740"/>
                    <a:pt x="4231513" y="1005078"/>
                    <a:pt x="4313174" y="961644"/>
                  </a:cubicBezTo>
                  <a:cubicBezTo>
                    <a:pt x="4342511" y="986917"/>
                    <a:pt x="4462399" y="943229"/>
                    <a:pt x="4482338" y="954913"/>
                  </a:cubicBezTo>
                  <a:cubicBezTo>
                    <a:pt x="4647692" y="937133"/>
                    <a:pt x="4901692" y="925195"/>
                    <a:pt x="5126736" y="816483"/>
                  </a:cubicBezTo>
                  <a:cubicBezTo>
                    <a:pt x="5230622" y="820166"/>
                    <a:pt x="5512689" y="848360"/>
                    <a:pt x="5692902" y="757682"/>
                  </a:cubicBezTo>
                  <a:cubicBezTo>
                    <a:pt x="6668262" y="814832"/>
                    <a:pt x="6361430" y="0"/>
                    <a:pt x="6407023" y="2677287"/>
                  </a:cubicBezTo>
                  <a:cubicBezTo>
                    <a:pt x="6382131" y="2978531"/>
                    <a:pt x="6534658" y="2986024"/>
                    <a:pt x="6129782" y="2977388"/>
                  </a:cubicBezTo>
                  <a:close/>
                </a:path>
              </a:pathLst>
            </a:custGeom>
            <a:blipFill>
              <a:blip r:embed="rId5"/>
              <a:stretch>
                <a:fillRect l="0" t="-73525" r="0" b="-10984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true" flipV="false" rot="0">
            <a:off x="-476619" y="3977923"/>
            <a:ext cx="19241238" cy="4209021"/>
          </a:xfrm>
          <a:custGeom>
            <a:avLst/>
            <a:gdLst/>
            <a:ahLst/>
            <a:cxnLst/>
            <a:rect r="r" b="b" t="t" l="l"/>
            <a:pathLst>
              <a:path h="4209021" w="19241238">
                <a:moveTo>
                  <a:pt x="19241238" y="0"/>
                </a:moveTo>
                <a:lnTo>
                  <a:pt x="0" y="0"/>
                </a:lnTo>
                <a:lnTo>
                  <a:pt x="0" y="4209021"/>
                </a:lnTo>
                <a:lnTo>
                  <a:pt x="19241238" y="4209021"/>
                </a:lnTo>
                <a:lnTo>
                  <a:pt x="1924123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72589" y="1532536"/>
            <a:ext cx="14136999" cy="2977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22"/>
              </a:lnSpc>
            </a:pPr>
            <a:r>
              <a:rPr lang="en-US" sz="19848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DAGrrWq08LQ</dc:identifier>
  <dcterms:modified xsi:type="dcterms:W3CDTF">2011-08-01T06:04:30Z</dcterms:modified>
  <cp:revision>1</cp:revision>
  <dc:title>Brown Collage Paper Music Presentation</dc:title>
</cp:coreProperties>
</file>